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4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752153-8CA3-4A19-B154-104358D938DE}" type="datetimeFigureOut">
              <a:rPr lang="en-US" smtClean="0"/>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752153-8CA3-4A19-B154-104358D938DE}" type="datetimeFigureOut">
              <a:rPr lang="en-US" smtClean="0"/>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752153-8CA3-4A19-B154-104358D938DE}" type="datetimeFigureOut">
              <a:rPr lang="en-US" smtClean="0"/>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752153-8CA3-4A19-B154-104358D938DE}" type="datetimeFigureOut">
              <a:rPr lang="en-US" smtClean="0"/>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752153-8CA3-4A19-B154-104358D938DE}" type="datetimeFigureOut">
              <a:rPr lang="en-US" smtClean="0"/>
              <a:t>5/30/2011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752153-8CA3-4A19-B154-104358D938DE}" type="datetimeFigureOut">
              <a:rPr lang="en-US" smtClean="0"/>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752153-8CA3-4A19-B154-104358D938DE}" type="datetimeFigureOut">
              <a:rPr lang="en-US" smtClean="0"/>
              <a:t>5/30/2011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752153-8CA3-4A19-B154-104358D938DE}" type="datetimeFigureOut">
              <a:rPr lang="en-US" smtClean="0"/>
              <a:t>5/30/2011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752153-8CA3-4A19-B154-104358D938DE}" type="datetimeFigureOut">
              <a:rPr lang="en-US" smtClean="0"/>
              <a:t>5/30/2011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752153-8CA3-4A19-B154-104358D938DE}" type="datetimeFigureOut">
              <a:rPr lang="en-US" smtClean="0"/>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752153-8CA3-4A19-B154-104358D938DE}" type="datetimeFigureOut">
              <a:rPr lang="en-US" smtClean="0"/>
              <a:t>5/30/2011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6F013B-A20C-43DE-AA0D-32C899C4C6E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752153-8CA3-4A19-B154-104358D938DE}" type="datetimeFigureOut">
              <a:rPr lang="en-US" smtClean="0"/>
              <a:t>5/30/2011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F013B-A20C-43DE-AA0D-32C899C4C6E3}"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ro.wikipedia.org/w/index.php?title=Paseha&amp;action=edit&amp;redlink=1" TargetMode="External"/><Relationship Id="rId2" Type="http://schemas.openxmlformats.org/officeDocument/2006/relationships/hyperlink" Target="http://ro.wikipedia.org/wiki/Evreii" TargetMode="External"/><Relationship Id="rId1" Type="http://schemas.openxmlformats.org/officeDocument/2006/relationships/slideLayout" Target="../slideLayouts/slideLayout6.xml"/><Relationship Id="rId6" Type="http://schemas.openxmlformats.org/officeDocument/2006/relationships/hyperlink" Target="http://ro.wikipedia.org/w/index.php?title=14_Nisan&amp;action=edit&amp;redlink=1" TargetMode="External"/><Relationship Id="rId5" Type="http://schemas.openxmlformats.org/officeDocument/2006/relationships/hyperlink" Target="http://ro.wikipedia.org/wiki/Egipt" TargetMode="External"/><Relationship Id="rId4" Type="http://schemas.openxmlformats.org/officeDocument/2006/relationships/hyperlink" Target="http://ro.wikipedia.org/wiki/Marea_Ro%C8%99i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ro.wikipedia.org/w/index.php?title=Patimile_lui_Iisus&amp;action=edit&amp;redlink=1" TargetMode="External"/><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ro.wikipedia.org/wiki/Pa%C8%99ti#cite_note-0" TargetMode="External"/><Relationship Id="rId5" Type="http://schemas.openxmlformats.org/officeDocument/2006/relationships/hyperlink" Target="http://ro.wikipedia.org/wiki/Pesah" TargetMode="External"/><Relationship Id="rId4" Type="http://schemas.openxmlformats.org/officeDocument/2006/relationships/hyperlink" Target="http://ro.wikipedia.org/wiki/%C3%8Envierea_Domnului"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ro.wikipedia.org/wiki/Vinerea_Mare" TargetMode="External"/><Relationship Id="rId3" Type="http://schemas.openxmlformats.org/officeDocument/2006/relationships/image" Target="../media/image2.jpeg"/><Relationship Id="rId7" Type="http://schemas.openxmlformats.org/officeDocument/2006/relationships/hyperlink" Target="http://ro.wikipedia.org/wiki/Dumnezeu" TargetMode="Externa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hyperlink" Target="http://ro.wikipedia.org/wiki/Iisus_Hristos" TargetMode="External"/><Relationship Id="rId5" Type="http://schemas.openxmlformats.org/officeDocument/2006/relationships/hyperlink" Target="http://ro.wikipedia.org/wiki/%C3%8Envierea" TargetMode="External"/><Relationship Id="rId4" Type="http://schemas.openxmlformats.org/officeDocument/2006/relationships/hyperlink" Target="http://ro.wikipedia.org/wiki/Cre%C8%99tinis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ro.wikipedia.org/wiki/Calculul_datei_de_Pa%C8%99te" TargetMode="External"/><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hyperlink" Target="http://ro.wikipedia.org/wiki/P%C4%83m%C3%A2nt" TargetMode="External"/><Relationship Id="rId5" Type="http://schemas.openxmlformats.org/officeDocument/2006/relationships/hyperlink" Target="http://ro.wikipedia.org/wiki/Lun%C4%83" TargetMode="External"/><Relationship Id="rId4" Type="http://schemas.openxmlformats.org/officeDocument/2006/relationships/hyperlink" Target="http://ro.wikipedia.org/wiki/Echinoc%C8%9Biul_de_prim%C4%83var%C4%83"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hyperlink" Target="http://ro.wikipedia.org/wiki/Maica_Domnului" TargetMode="External"/><Relationship Id="rId3" Type="http://schemas.openxmlformats.org/officeDocument/2006/relationships/hyperlink" Target="http://ro.wikipedia.org/wiki/Ou_de_Pa%C8%99ti" TargetMode="External"/><Relationship Id="rId7" Type="http://schemas.openxmlformats.org/officeDocument/2006/relationships/hyperlink" Target="http://ro.wikipedia.org/wiki/%C3%8Envierea" TargetMode="External"/><Relationship Id="rId2" Type="http://schemas.openxmlformats.org/officeDocument/2006/relationships/image" Target="../media/image6.jpeg"/><Relationship Id="rId1" Type="http://schemas.openxmlformats.org/officeDocument/2006/relationships/slideLayout" Target="../slideLayouts/slideLayout6.xml"/><Relationship Id="rId6" Type="http://schemas.openxmlformats.org/officeDocument/2006/relationships/hyperlink" Target="http://ro.wikipedia.org/wiki/Cre%C8%99tinism" TargetMode="External"/><Relationship Id="rId5" Type="http://schemas.openxmlformats.org/officeDocument/2006/relationships/hyperlink" Target="http://ro.wikipedia.org/wiki/Legend%C4%83" TargetMode="External"/><Relationship Id="rId4" Type="http://schemas.openxmlformats.org/officeDocument/2006/relationships/hyperlink" Target="http://ro.wikipedia.org/wiki/Folclorul_rom%C3%A2nesc" TargetMode="External"/><Relationship Id="rId9" Type="http://schemas.openxmlformats.org/officeDocument/2006/relationships/hyperlink" Target="http://ro.wikipedia.org/wiki/Pa%C8%99ti#cite_note-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ro.wikipedia.org/wiki/Pa%C8%99ti#cite_note-3" TargetMode="External"/><Relationship Id="rId2" Type="http://schemas.openxmlformats.org/officeDocument/2006/relationships/hyperlink" Target="http://ro.wikipedia.org/wiki/%C8%9Aara_F%C4%83g%C4%83ra%C8%99ului" TargetMode="External"/><Relationship Id="rId1" Type="http://schemas.openxmlformats.org/officeDocument/2006/relationships/slideLayout" Target="../slideLayouts/slideLayout6.xml"/><Relationship Id="rId4" Type="http://schemas.openxmlformats.org/officeDocument/2006/relationships/hyperlink" Target="http://ro.wikipedia.org/wiki/Plugarul_(obice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ro-RO" sz="4800" dirty="0" smtClean="0"/>
              <a:t>Paştele</a:t>
            </a:r>
            <a:endParaRPr lang="en-US" sz="4800" dirty="0"/>
          </a:p>
        </p:txBody>
      </p:sp>
      <p:sp>
        <p:nvSpPr>
          <p:cNvPr id="3" name="Subtitle 2"/>
          <p:cNvSpPr>
            <a:spLocks noGrp="1"/>
          </p:cNvSpPr>
          <p:nvPr>
            <p:ph type="subTitle" idx="1"/>
          </p:nvPr>
        </p:nvSpPr>
        <p:spPr/>
        <p:txBody>
          <a:bodyPr/>
          <a:lstStyle/>
          <a:p>
            <a:r>
              <a:rPr lang="ro-RO" dirty="0" smtClean="0"/>
              <a:t>Beni Bărbuţă</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83162"/>
          </a:xfrm>
        </p:spPr>
        <p:txBody>
          <a:bodyPr>
            <a:noAutofit/>
          </a:bodyPr>
          <a:lstStyle/>
          <a:p>
            <a:r>
              <a:rPr lang="ro-RO" sz="23900" dirty="0" smtClean="0"/>
              <a:t>Sfarşit</a:t>
            </a:r>
            <a:endParaRPr lang="en-US" sz="23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Autofit/>
          </a:bodyPr>
          <a:lstStyle/>
          <a:p>
            <a:pPr algn="just"/>
            <a:r>
              <a:rPr lang="vi-VN" sz="3200" dirty="0">
                <a:solidFill>
                  <a:srgbClr val="FFFF00"/>
                </a:solidFill>
              </a:rPr>
              <a:t>Cuvântul Paşti (acceptat şi ca Paşte) provine </a:t>
            </a:r>
            <a:r>
              <a:rPr lang="vi-VN" sz="3200" dirty="0" smtClean="0">
                <a:solidFill>
                  <a:srgbClr val="FFFF00"/>
                </a:solidFill>
              </a:rPr>
              <a:t>în</a:t>
            </a:r>
            <a:r>
              <a:rPr lang="ro-RO" sz="3200" dirty="0" smtClean="0">
                <a:solidFill>
                  <a:srgbClr val="FFFF00"/>
                </a:solidFill>
              </a:rPr>
              <a:t> </a:t>
            </a:r>
            <a:r>
              <a:rPr lang="vi-VN" sz="3200" dirty="0" smtClean="0">
                <a:solidFill>
                  <a:srgbClr val="FFFF00"/>
                </a:solidFill>
              </a:rPr>
              <a:t>limba </a:t>
            </a:r>
            <a:r>
              <a:rPr lang="vi-VN" sz="3200" dirty="0">
                <a:solidFill>
                  <a:srgbClr val="FFFF00"/>
                </a:solidFill>
              </a:rPr>
              <a:t>română din forma </a:t>
            </a:r>
            <a:r>
              <a:rPr lang="vi-VN" sz="3200" dirty="0" smtClean="0">
                <a:solidFill>
                  <a:srgbClr val="FFFF00"/>
                </a:solidFill>
              </a:rPr>
              <a:t>bizantino</a:t>
            </a:r>
            <a:r>
              <a:rPr lang="ro-RO" sz="3200" dirty="0">
                <a:solidFill>
                  <a:srgbClr val="FFFF00"/>
                </a:solidFill>
              </a:rPr>
              <a:t>-</a:t>
            </a:r>
            <a:r>
              <a:rPr lang="vi-VN" sz="3200" dirty="0" smtClean="0">
                <a:solidFill>
                  <a:srgbClr val="FFFF00"/>
                </a:solidFill>
              </a:rPr>
              <a:t>latină</a:t>
            </a:r>
            <a:r>
              <a:rPr lang="vi-VN" sz="3200" dirty="0">
                <a:solidFill>
                  <a:srgbClr val="FFFF00"/>
                </a:solidFill>
              </a:rPr>
              <a:t> Pastihae a cuvântul de </a:t>
            </a:r>
            <a:r>
              <a:rPr lang="vi-VN" sz="3200" dirty="0" smtClean="0">
                <a:solidFill>
                  <a:srgbClr val="FFFF00"/>
                </a:solidFill>
              </a:rPr>
              <a:t>origine</a:t>
            </a:r>
            <a:r>
              <a:rPr lang="ro-RO" sz="3200" dirty="0" smtClean="0">
                <a:solidFill>
                  <a:srgbClr val="FFFF00"/>
                </a:solidFill>
              </a:rPr>
              <a:t> </a:t>
            </a:r>
            <a:r>
              <a:rPr lang="vi-VN" sz="3200" dirty="0" smtClean="0">
                <a:solidFill>
                  <a:srgbClr val="FFFF00"/>
                </a:solidFill>
              </a:rPr>
              <a:t>evreiască</a:t>
            </a:r>
            <a:r>
              <a:rPr lang="vi-VN" sz="3200" dirty="0">
                <a:solidFill>
                  <a:srgbClr val="FFFF00"/>
                </a:solidFill>
              </a:rPr>
              <a:t> Pesah (trecere), moştenit de evrei de la egipteni. </a:t>
            </a:r>
            <a:r>
              <a:rPr lang="vi-VN" sz="3200" dirty="0">
                <a:solidFill>
                  <a:srgbClr val="FFFF00"/>
                </a:solidFill>
                <a:hlinkClick r:id="rId2" tooltip="Evreii"/>
              </a:rPr>
              <a:t>Evreii</a:t>
            </a:r>
            <a:r>
              <a:rPr lang="vi-VN" sz="3200" dirty="0">
                <a:solidFill>
                  <a:srgbClr val="FFFF00"/>
                </a:solidFill>
              </a:rPr>
              <a:t> numeau </a:t>
            </a:r>
            <a:r>
              <a:rPr lang="vi-VN" sz="3200" dirty="0">
                <a:solidFill>
                  <a:srgbClr val="FFFF00"/>
                </a:solidFill>
                <a:hlinkClick r:id="rId3" tooltip="Paseha — pagină inexistentă"/>
              </a:rPr>
              <a:t>Paseha</a:t>
            </a:r>
            <a:r>
              <a:rPr lang="vi-VN" sz="3200" dirty="0">
                <a:solidFill>
                  <a:srgbClr val="FFFF00"/>
                </a:solidFill>
              </a:rPr>
              <a:t>(Paşti) — sau sărbătoarea azimilor — sărbătoarea lor anuală în amintirea trecerii prin </a:t>
            </a:r>
            <a:r>
              <a:rPr lang="vi-VN" sz="3200" dirty="0">
                <a:solidFill>
                  <a:srgbClr val="FFFF00"/>
                </a:solidFill>
                <a:hlinkClick r:id="rId4" tooltip="Marea Roșie"/>
              </a:rPr>
              <a:t>Marea Roşie</a:t>
            </a:r>
            <a:r>
              <a:rPr lang="vi-VN" sz="3200" dirty="0">
                <a:solidFill>
                  <a:srgbClr val="FFFF00"/>
                </a:solidFill>
              </a:rPr>
              <a:t> şi a eliberării lor din robia </a:t>
            </a:r>
            <a:r>
              <a:rPr lang="vi-VN" sz="3200" dirty="0">
                <a:solidFill>
                  <a:srgbClr val="FFFF00"/>
                </a:solidFill>
                <a:hlinkClick r:id="rId5" tooltip="Egipt"/>
              </a:rPr>
              <a:t>Egiptului</a:t>
            </a:r>
            <a:r>
              <a:rPr lang="vi-VN" sz="3200" dirty="0">
                <a:solidFill>
                  <a:srgbClr val="FFFF00"/>
                </a:solidFill>
              </a:rPr>
              <a:t> (Ieşire XII, 27), care se prăznuia la </a:t>
            </a:r>
            <a:r>
              <a:rPr lang="vi-VN" sz="3200" dirty="0">
                <a:solidFill>
                  <a:srgbClr val="FFFF00"/>
                </a:solidFill>
                <a:hlinkClick r:id="rId6" tooltip="14 Nisan — pagină inexistentă"/>
              </a:rPr>
              <a:t>14 Nisan</a:t>
            </a:r>
            <a:r>
              <a:rPr lang="vi-VN" sz="3200" dirty="0">
                <a:solidFill>
                  <a:srgbClr val="FFFF00"/>
                </a:solidFill>
              </a:rPr>
              <a:t> şi coincidea cu prima lună plină de după echinocţiul de primăvară.</a:t>
            </a:r>
            <a:endParaRPr lang="en-US" sz="3200" dirty="0">
              <a:solidFill>
                <a:srgbClr val="FFFF00"/>
              </a:solidFill>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set>
                                      <p:cBhvr>
                                        <p:cTn id="7" dur="228" fill="hold">
                                          <p:stCondLst>
                                            <p:cond delay="0"/>
                                          </p:stCondLst>
                                        </p:cTn>
                                        <p:tgtEl>
                                          <p:spTgt spid="2"/>
                                        </p:tgtEl>
                                        <p:attrNameLst>
                                          <p:attrName>style.rotation</p:attrName>
                                        </p:attrNameLst>
                                      </p:cBhvr>
                                      <p:to>
                                        <p:strVal val="-45.0"/>
                                      </p:to>
                                    </p:set>
                                    <p:anim calcmode="lin" valueType="num">
                                      <p:cBhvr>
                                        <p:cTn id="8" dur="228" fill="hold">
                                          <p:stCondLst>
                                            <p:cond delay="228"/>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a:bodyPr>
          <a:lstStyle/>
          <a:p>
            <a:pPr algn="just"/>
            <a:r>
              <a:rPr lang="ro-RO" sz="3200" dirty="0" smtClean="0"/>
              <a:t>        </a:t>
            </a:r>
            <a:r>
              <a:rPr lang="vi-VN" sz="3200" dirty="0" smtClean="0"/>
              <a:t>Termenul </a:t>
            </a:r>
            <a:r>
              <a:rPr lang="vi-VN" sz="3200" dirty="0"/>
              <a:t>ebraic de </a:t>
            </a:r>
            <a:r>
              <a:rPr lang="vi-VN" sz="3200" i="1" dirty="0"/>
              <a:t>Paşti</a:t>
            </a:r>
            <a:r>
              <a:rPr lang="vi-VN" sz="3200" dirty="0"/>
              <a:t> a trecut deci în vocabularul creştin pentru că evenimentele istorice care sunt comemorate în sărbătoarea creştină, adică </a:t>
            </a:r>
            <a:r>
              <a:rPr lang="vi-VN" sz="3200" dirty="0">
                <a:hlinkClick r:id="rId3" tooltip="Patimile lui Iisus — pagină inexistentă"/>
              </a:rPr>
              <a:t>patimile</a:t>
            </a:r>
            <a:r>
              <a:rPr lang="vi-VN" sz="3200" dirty="0"/>
              <a:t>, moartea şi </a:t>
            </a:r>
            <a:r>
              <a:rPr lang="vi-VN" sz="3200" dirty="0">
                <a:hlinkClick r:id="rId4" tooltip="Învierea Domnului"/>
              </a:rPr>
              <a:t>Învierea </a:t>
            </a:r>
            <a:r>
              <a:rPr lang="vi-VN" sz="2800" dirty="0">
                <a:hlinkClick r:id="rId4" tooltip="Învierea Domnului"/>
              </a:rPr>
              <a:t>Domnului</a:t>
            </a:r>
            <a:r>
              <a:rPr lang="vi-VN" sz="2800" dirty="0"/>
              <a:t> au coincis cu</a:t>
            </a:r>
            <a:r>
              <a:rPr lang="vi-VN" sz="2800" dirty="0">
                <a:hlinkClick r:id="rId5" tooltip="Pesah"/>
              </a:rPr>
              <a:t>Paştile evreilor</a:t>
            </a:r>
            <a:r>
              <a:rPr lang="vi-VN" sz="2800" dirty="0"/>
              <a:t> din anul 33. Însă este de la sine înţeles că obiectul sau motivul Paştilor creştine este cu totul altul decât al Paştilor evreilor, între vechea sărbătoare iudaică şi cea creştină nefiind altă legătură decât una de nume şi de coincidenţa cronologică.</a:t>
            </a:r>
            <a:r>
              <a:rPr lang="vi-VN" sz="2800" baseline="30000" dirty="0">
                <a:hlinkClick r:id="rId6"/>
              </a:rPr>
              <a:t>[1]</a:t>
            </a:r>
            <a:endParaRPr lang="en-US" sz="4800"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a:solidFill>
            <a:schemeClr val="bg2">
              <a:lumMod val="60000"/>
              <a:lumOff val="40000"/>
              <a:alpha val="33000"/>
            </a:schemeClr>
          </a:solidFill>
        </p:spPr>
        <p:txBody>
          <a:bodyPr>
            <a:normAutofit/>
          </a:bodyPr>
          <a:lstStyle/>
          <a:p>
            <a:r>
              <a:rPr lang="vi-VN" b="1" dirty="0">
                <a:solidFill>
                  <a:srgbClr val="FFFF00"/>
                </a:solidFill>
              </a:rPr>
              <a:t>Semnificaţie</a:t>
            </a:r>
            <a:br>
              <a:rPr lang="vi-VN" b="1" dirty="0">
                <a:solidFill>
                  <a:srgbClr val="FFFF00"/>
                </a:solidFill>
              </a:rPr>
            </a:br>
            <a:r>
              <a:rPr lang="vi-VN" sz="3100" dirty="0">
                <a:solidFill>
                  <a:srgbClr val="FFFF00"/>
                </a:solidFill>
              </a:rPr>
              <a:t>Paştele reprezintă una dintre cele mai importante sărbători anuale creştine, care comemorează evenimentul fundamental al </a:t>
            </a:r>
            <a:r>
              <a:rPr lang="vi-VN" sz="3100" dirty="0">
                <a:solidFill>
                  <a:srgbClr val="FFFF00"/>
                </a:solidFill>
                <a:hlinkClick r:id="rId4" tooltip="Creștinism"/>
              </a:rPr>
              <a:t>creştinismului</a:t>
            </a:r>
            <a:r>
              <a:rPr lang="vi-VN" sz="3100" dirty="0">
                <a:solidFill>
                  <a:srgbClr val="FFFF00"/>
                </a:solidFill>
              </a:rPr>
              <a:t>, </a:t>
            </a:r>
            <a:r>
              <a:rPr lang="vi-VN" sz="3100" dirty="0">
                <a:solidFill>
                  <a:srgbClr val="FFFF00"/>
                </a:solidFill>
                <a:hlinkClick r:id="rId5" tooltip="Învierea"/>
              </a:rPr>
              <a:t>Învierea</a:t>
            </a:r>
            <a:r>
              <a:rPr lang="vi-VN" sz="3100" dirty="0">
                <a:solidFill>
                  <a:srgbClr val="FFFF00"/>
                </a:solidFill>
              </a:rPr>
              <a:t> lui</a:t>
            </a:r>
            <a:r>
              <a:rPr lang="vi-VN" sz="3100" dirty="0">
                <a:solidFill>
                  <a:srgbClr val="FFFF00"/>
                </a:solidFill>
                <a:hlinkClick r:id="rId6" tooltip="Iisus Hristos"/>
              </a:rPr>
              <a:t>Iisus Hristos</a:t>
            </a:r>
            <a:r>
              <a:rPr lang="vi-VN" sz="3100" dirty="0">
                <a:solidFill>
                  <a:srgbClr val="FFFF00"/>
                </a:solidFill>
              </a:rPr>
              <a:t>, considerat Fiul lui </a:t>
            </a:r>
            <a:r>
              <a:rPr lang="vi-VN" sz="3100" dirty="0">
                <a:solidFill>
                  <a:srgbClr val="FFFF00"/>
                </a:solidFill>
                <a:hlinkClick r:id="rId7" tooltip="Dumnezeu"/>
              </a:rPr>
              <a:t>Dumnezeu</a:t>
            </a:r>
            <a:r>
              <a:rPr lang="vi-VN" sz="3100" dirty="0">
                <a:solidFill>
                  <a:srgbClr val="FFFF00"/>
                </a:solidFill>
              </a:rPr>
              <a:t> în religiile creştine, în a treia zi după răstignirea Sa din </a:t>
            </a:r>
            <a:r>
              <a:rPr lang="vi-VN" sz="3100" dirty="0">
                <a:solidFill>
                  <a:srgbClr val="FFFF00"/>
                </a:solidFill>
                <a:hlinkClick r:id="rId8" tooltip="Vinerea Mare"/>
              </a:rPr>
              <a:t>Vinerea Mare</a:t>
            </a:r>
            <a:r>
              <a:rPr lang="vi-VN" sz="3100" dirty="0">
                <a:solidFill>
                  <a:srgbClr val="FFFF00"/>
                </a:solidFill>
              </a:rPr>
              <a:t>. Data de început a Paştelui marchează începutul anului ecleziasti</a:t>
            </a:r>
            <a:r>
              <a:rPr lang="vi-VN" dirty="0">
                <a:solidFill>
                  <a:srgbClr val="FFFF00"/>
                </a:solidFill>
              </a:rPr>
              <a:t>c </a:t>
            </a:r>
            <a:r>
              <a:rPr lang="vi-VN" sz="3200" dirty="0">
                <a:solidFill>
                  <a:srgbClr val="FFFF00"/>
                </a:solidFill>
              </a:rPr>
              <a:t>creştin. Există unele culte creştine care nu sărbătoresc Paştele.</a:t>
            </a:r>
            <a:br>
              <a:rPr lang="vi-VN" sz="3200" dirty="0">
                <a:solidFill>
                  <a:srgbClr val="FFFF00"/>
                </a:solidFill>
              </a:rPr>
            </a:br>
            <a:endParaRPr lang="en-US" sz="3200" dirty="0">
              <a:solidFill>
                <a:srgbClr val="FFFF00"/>
              </a:solidFill>
            </a:endParaRPr>
          </a:p>
        </p:txBody>
      </p:sp>
    </p:spTree>
  </p:cSld>
  <p:clrMapOvr>
    <a:masterClrMapping/>
  </p:clrMapOvr>
  <p:transition spd="slow">
    <p:dissolve/>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229600" cy="6019800"/>
          </a:xfrm>
          <a:solidFill>
            <a:schemeClr val="bg1">
              <a:alpha val="52000"/>
            </a:schemeClr>
          </a:solidFill>
        </p:spPr>
        <p:txBody>
          <a:bodyPr>
            <a:normAutofit fontScale="90000"/>
          </a:bodyPr>
          <a:lstStyle/>
          <a:p>
            <a:r>
              <a:rPr lang="vi-VN" b="1" dirty="0"/>
              <a:t>Modul de calcul pentru Sfintele Paşte</a:t>
            </a:r>
            <a:br>
              <a:rPr lang="vi-VN" b="1" dirty="0"/>
            </a:br>
            <a:r>
              <a:rPr lang="vi-VN" sz="3600" i="1" dirty="0"/>
              <a:t>Pentru detalii, vezi: </a:t>
            </a:r>
            <a:r>
              <a:rPr lang="vi-VN" sz="3600" i="1" dirty="0">
                <a:hlinkClick r:id="rId3" tooltip="Calculul datei de Paște"/>
              </a:rPr>
              <a:t>Calculul datei de Paşte</a:t>
            </a:r>
            <a:r>
              <a:rPr lang="vi-VN" sz="3600" i="1" dirty="0"/>
              <a:t>.</a:t>
            </a:r>
            <a:br>
              <a:rPr lang="vi-VN" sz="3600" i="1" dirty="0"/>
            </a:br>
            <a:r>
              <a:rPr lang="vi-VN" sz="3600" dirty="0"/>
              <a:t>Data celebrării Paştelui are la bază două fenomene astronomice: </a:t>
            </a:r>
            <a:r>
              <a:rPr lang="vi-VN" sz="3600" dirty="0">
                <a:hlinkClick r:id="rId4" tooltip="Echinocțiul de primăvară"/>
              </a:rPr>
              <a:t>echinocţiul de primăvară</a:t>
            </a:r>
            <a:r>
              <a:rPr lang="vi-VN" sz="3600" dirty="0"/>
              <a:t> şi mişcarea de rotaţie a </a:t>
            </a:r>
            <a:r>
              <a:rPr lang="vi-VN" sz="3600" dirty="0">
                <a:hlinkClick r:id="rId5" tooltip="Lună"/>
              </a:rPr>
              <a:t>Lunii</a:t>
            </a:r>
            <a:r>
              <a:rPr lang="vi-VN" sz="3600" dirty="0"/>
              <a:t> în jurul </a:t>
            </a:r>
            <a:r>
              <a:rPr lang="vi-VN" sz="3600" dirty="0">
                <a:hlinkClick r:id="rId6" tooltip="Pământ"/>
              </a:rPr>
              <a:t>Pământului</a:t>
            </a:r>
            <a:r>
              <a:rPr lang="vi-VN" sz="3600" dirty="0"/>
              <a:t>. Astfel, Paştele se serbează în duminica imediat următoare primei luni pline după echinocţiul de primăvară.</a:t>
            </a:r>
            <a:br>
              <a:rPr lang="vi-VN" sz="3600" dirty="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fontScale="90000"/>
          </a:bodyPr>
          <a:lstStyle/>
          <a:p>
            <a:r>
              <a:rPr lang="vi-VN" sz="6000" b="1" dirty="0">
                <a:solidFill>
                  <a:schemeClr val="bg1"/>
                </a:solidFill>
              </a:rPr>
              <a:t>Durata</a:t>
            </a:r>
            <a:r>
              <a:rPr lang="vi-VN" b="1" dirty="0">
                <a:solidFill>
                  <a:schemeClr val="bg1"/>
                </a:solidFill>
              </a:rPr>
              <a:t/>
            </a:r>
            <a:br>
              <a:rPr lang="vi-VN" b="1" dirty="0">
                <a:solidFill>
                  <a:schemeClr val="bg1"/>
                </a:solidFill>
              </a:rPr>
            </a:br>
            <a:r>
              <a:rPr lang="vi-VN" dirty="0">
                <a:solidFill>
                  <a:schemeClr val="bg1"/>
                </a:solidFill>
              </a:rPr>
              <a:t>Paştele creştin are o durată de 40 de zile, cuprinse între sărbătoarea Învierii Domnului (prima duminică de Paşti) şi sărbătoarea Înălţarii Domnului, care se celebrează la 40 de zile de la Înviere, într-o zi de joi. Primele 3 din cele 40 de zile pascale sunt zile de mare sărbătoare.</a:t>
            </a:r>
            <a:br>
              <a:rPr lang="vi-VN" dirty="0">
                <a:solidFill>
                  <a:schemeClr val="bg1"/>
                </a:solidFill>
              </a:rPr>
            </a:b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a:solidFill>
            <a:schemeClr val="tx1">
              <a:alpha val="28000"/>
            </a:schemeClr>
          </a:solidFill>
        </p:spPr>
        <p:txBody>
          <a:bodyPr>
            <a:noAutofit/>
          </a:bodyPr>
          <a:lstStyle/>
          <a:p>
            <a:r>
              <a:rPr lang="vi-VN" sz="4000" b="1" dirty="0">
                <a:solidFill>
                  <a:schemeClr val="bg1"/>
                </a:solidFill>
              </a:rPr>
              <a:t>Cronologia sărbătorilor pascale</a:t>
            </a:r>
            <a:br>
              <a:rPr lang="vi-VN" sz="4000" b="1" dirty="0">
                <a:solidFill>
                  <a:schemeClr val="bg1"/>
                </a:solidFill>
              </a:rPr>
            </a:br>
            <a:r>
              <a:rPr lang="vi-VN" sz="3200" dirty="0">
                <a:solidFill>
                  <a:schemeClr val="bg1"/>
                </a:solidFill>
              </a:rPr>
              <a:t>Sărbătoarea Paştilor este precedată de o lungă perioadă de post, în care se comemorează evenimentele premergătoare Învierii Domnului. Ultima săptămână din Postul Mare, numită Săptămâna Patimilor, începe în Duminica Floriilor, când se sărbătoreşte intrarea lui Iisus Hristos în Ierusalim, şi se sfârşeşte în Sâmbăta Mare. Este săptămâna în care sunt comemorate patimile lui Iisus, răstignirea şi moartea Sa din Vinerea Mare.</a:t>
            </a:r>
            <a:br>
              <a:rPr lang="vi-VN" sz="3200" dirty="0">
                <a:solidFill>
                  <a:schemeClr val="bg1"/>
                </a:solidFill>
              </a:rPr>
            </a:br>
            <a:endParaRPr lang="en-US"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a:solidFill>
            <a:schemeClr val="bg1">
              <a:alpha val="48000"/>
            </a:schemeClr>
          </a:solidFill>
        </p:spPr>
        <p:txBody>
          <a:bodyPr>
            <a:noAutofit/>
          </a:bodyPr>
          <a:lstStyle/>
          <a:p>
            <a:r>
              <a:rPr lang="vi-VN" sz="3600" b="1" dirty="0"/>
              <a:t>Obiceiuri de Paşti</a:t>
            </a:r>
            <a:r>
              <a:rPr lang="vi-VN" sz="2800" b="1" dirty="0"/>
              <a:t/>
            </a:r>
            <a:br>
              <a:rPr lang="vi-VN" sz="2800" b="1" dirty="0"/>
            </a:br>
            <a:r>
              <a:rPr lang="vi-VN" sz="2800" dirty="0"/>
              <a:t>Cel mai răspândit obicei creştin de Paşti este vopsirea de </a:t>
            </a:r>
            <a:r>
              <a:rPr lang="vi-VN" sz="2800" dirty="0">
                <a:hlinkClick r:id="rId3" tooltip="Ou de Paști"/>
              </a:rPr>
              <a:t>ouă roşii</a:t>
            </a:r>
            <a:r>
              <a:rPr lang="vi-VN" sz="2800" dirty="0"/>
              <a:t>, a căror prezenţă este obligatorie pe masa de Paşti, deşi în prezent se vopsesc ouă şi de alte culori </a:t>
            </a:r>
            <a:r>
              <a:rPr lang="vi-VN" sz="2800" dirty="0" smtClean="0"/>
              <a:t>În</a:t>
            </a:r>
            <a:r>
              <a:rPr lang="vi-VN" sz="2800" dirty="0"/>
              <a:t> </a:t>
            </a:r>
            <a:r>
              <a:rPr lang="vi-VN" sz="2800" dirty="0">
                <a:hlinkClick r:id="rId4" tooltip="Folclorul românesc"/>
              </a:rPr>
              <a:t>folclorul românesc</a:t>
            </a:r>
            <a:r>
              <a:rPr lang="vi-VN" sz="2800" dirty="0"/>
              <a:t> există mai multe </a:t>
            </a:r>
            <a:r>
              <a:rPr lang="vi-VN" sz="2800" dirty="0">
                <a:hlinkClick r:id="rId5" tooltip="Legendă"/>
              </a:rPr>
              <a:t>legende</a:t>
            </a:r>
            <a:r>
              <a:rPr lang="vi-VN" sz="2800" dirty="0"/>
              <a:t> </a:t>
            </a:r>
            <a:r>
              <a:rPr lang="vi-VN" sz="2800" dirty="0">
                <a:hlinkClick r:id="rId6" tooltip="Creștinism"/>
              </a:rPr>
              <a:t>creştine</a:t>
            </a:r>
            <a:r>
              <a:rPr lang="vi-VN" sz="2800" dirty="0"/>
              <a:t> care explică de ce se înroşesc ouă de Paşti şi de ce ele au devenit simbolul </a:t>
            </a:r>
            <a:r>
              <a:rPr lang="vi-VN" sz="2800" dirty="0">
                <a:hlinkClick r:id="rId7" tooltip="Învierea"/>
              </a:rPr>
              <a:t>sărbatorii Învierii Domnului</a:t>
            </a:r>
            <a:r>
              <a:rPr lang="vi-VN" sz="2800" dirty="0"/>
              <a:t>. Una dintre ele relatează că </a:t>
            </a:r>
            <a:r>
              <a:rPr lang="vi-VN" sz="2800" dirty="0">
                <a:hlinkClick r:id="rId8" tooltip="Maica Domnului"/>
              </a:rPr>
              <a:t>Maica Domnului</a:t>
            </a:r>
            <a:r>
              <a:rPr lang="vi-VN" sz="2800" dirty="0"/>
              <a:t>, care venise să-şi plângă fiul răstignit, a aşezat coşul cu ouă lângă cruce şi acestea au fost înroşite de sângele care picura din rănile lui Iisus.</a:t>
            </a:r>
            <a:r>
              <a:rPr lang="vi-VN" sz="2800" baseline="30000" dirty="0">
                <a:hlinkClick r:id="rId9"/>
              </a:rPr>
              <a:t>[2]</a:t>
            </a:r>
            <a:r>
              <a:rPr lang="vi-VN" sz="2800" dirty="0"/>
              <a:t/>
            </a:r>
            <a:br>
              <a:rPr lang="vi-VN" sz="2800" dirty="0"/>
            </a:b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rmAutofit/>
          </a:bodyPr>
          <a:lstStyle/>
          <a:p>
            <a:r>
              <a:rPr lang="vi-VN" dirty="0"/>
              <a:t>În câteva sate </a:t>
            </a:r>
            <a:r>
              <a:rPr lang="vi-VN" dirty="0">
                <a:hlinkClick r:id="rId2" tooltip="Țara Făgărașului"/>
              </a:rPr>
              <a:t>făgărăşene</a:t>
            </a:r>
            <a:r>
              <a:rPr lang="vi-VN" dirty="0"/>
              <a:t>, în </a:t>
            </a:r>
            <a:r>
              <a:rPr lang="vi-VN" i="1" dirty="0"/>
              <a:t>lunea luminată</a:t>
            </a:r>
            <a:r>
              <a:rPr lang="vi-VN" baseline="30000" dirty="0">
                <a:hlinkClick r:id="rId3"/>
              </a:rPr>
              <a:t>[4]</a:t>
            </a:r>
            <a:r>
              <a:rPr lang="vi-VN" dirty="0"/>
              <a:t> se sărbătoreşte cel mai harnic fecior din sat, prin obiceiul agrar </a:t>
            </a:r>
            <a:r>
              <a:rPr lang="vi-VN" dirty="0">
                <a:hlinkClick r:id="rId4" tooltip="Plugarul (obicei)"/>
              </a:rPr>
              <a:t>Plugarul</a:t>
            </a:r>
            <a:r>
              <a:rPr lang="vi-VN" dirty="0"/>
              <a:t>.</a:t>
            </a:r>
            <a:endParaRPr lang="en-US" dirty="0"/>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26</Words>
  <Application>Microsoft Office PowerPoint</Application>
  <PresentationFormat>On-screen Show (4:3)</PresentationFormat>
  <Paragraphs>11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Paştele</vt:lpstr>
      <vt:lpstr>Cuvântul Paşti (acceptat şi ca Paşte) provine în limba română din forma bizantino-latină Pastihae a cuvântul de origine evreiască Pesah (trecere), moştenit de evrei de la egipteni. Evreii numeau Paseha(Paşti) — sau sărbătoarea azimilor — sărbătoarea lor anuală în amintirea trecerii prin Marea Roşie şi a eliberării lor din robia Egiptului (Ieşire XII, 27), care se prăznuia la 14 Nisan şi coincidea cu prima lună plină de după echinocţiul de primăvară.</vt:lpstr>
      <vt:lpstr>        Termenul ebraic de Paşti a trecut deci în vocabularul creştin pentru că evenimentele istorice care sunt comemorate în sărbătoarea creştină, adică patimile, moartea şi Învierea Domnului au coincis cuPaştile evreilor din anul 33. Însă este de la sine înţeles că obiectul sau motivul Paştilor creştine este cu totul altul decât al Paştilor evreilor, între vechea sărbătoare iudaică şi cea creştină nefiind altă legătură decât una de nume şi de coincidenţa cronologică.[1]</vt:lpstr>
      <vt:lpstr>Semnificaţie Paştele reprezintă una dintre cele mai importante sărbători anuale creştine, care comemorează evenimentul fundamental al creştinismului, Învierea luiIisus Hristos, considerat Fiul lui Dumnezeu în religiile creştine, în a treia zi după răstignirea Sa din Vinerea Mare. Data de început a Paştelui marchează începutul anului ecleziastic creştin. Există unele culte creştine care nu sărbătoresc Paştele. </vt:lpstr>
      <vt:lpstr>Modul de calcul pentru Sfintele Paşte Pentru detalii, vezi: Calculul datei de Paşte. Data celebrării Paştelui are la bază două fenomene astronomice: echinocţiul de primăvară şi mişcarea de rotaţie a Lunii în jurul Pământului. Astfel, Paştele se serbează în duminica imediat următoare primei luni pline după echinocţiul de primăvară. </vt:lpstr>
      <vt:lpstr>Durata Paştele creştin are o durată de 40 de zile, cuprinse între sărbătoarea Învierii Domnului (prima duminică de Paşti) şi sărbătoarea Înălţarii Domnului, care se celebrează la 40 de zile de la Înviere, într-o zi de joi. Primele 3 din cele 40 de zile pascale sunt zile de mare sărbătoare. </vt:lpstr>
      <vt:lpstr>Cronologia sărbătorilor pascale Sărbătoarea Paştilor este precedată de o lungă perioadă de post, în care se comemorează evenimentele premergătoare Învierii Domnului. Ultima săptămână din Postul Mare, numită Săptămâna Patimilor, începe în Duminica Floriilor, când se sărbătoreşte intrarea lui Iisus Hristos în Ierusalim, şi se sfârşeşte în Sâmbăta Mare. Este săptămâna în care sunt comemorate patimile lui Iisus, răstignirea şi moartea Sa din Vinerea Mare. </vt:lpstr>
      <vt:lpstr>Obiceiuri de Paşti Cel mai răspândit obicei creştin de Paşti este vopsirea de ouă roşii, a căror prezenţă este obligatorie pe masa de Paşti, deşi în prezent se vopsesc ouă şi de alte culori În folclorul românesc există mai multe legende creştine care explică de ce se înroşesc ouă de Paşti şi de ce ele au devenit simbolul sărbatorii Învierii Domnului. Una dintre ele relatează că Maica Domnului, care venise să-şi plângă fiul răstignit, a aşezat coşul cu ouă lângă cruce şi acestea au fost înroşite de sângele care picura din rănile lui Iisus.[2] </vt:lpstr>
      <vt:lpstr>În câteva sate făgărăşene, în lunea luminată[4] se sărbătoreşte cel mai harnic fecior din sat, prin obiceiul agrar Plugarul.</vt:lpstr>
      <vt:lpstr>Sfarşit</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Pastele</dc:title>
  <dc:creator>dan barbuta</dc:creator>
  <cp:lastModifiedBy>dan barbuta</cp:lastModifiedBy>
  <cp:revision>16</cp:revision>
  <dcterms:created xsi:type="dcterms:W3CDTF">2011-05-30T06:55:40Z</dcterms:created>
  <dcterms:modified xsi:type="dcterms:W3CDTF">2011-05-30T09:34:04Z</dcterms:modified>
</cp:coreProperties>
</file>